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png&amp;ehk=uopp1w5YZiaNXTQs4C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15" autoAdjust="0"/>
    <p:restoredTop sz="86939" autoAdjust="0"/>
  </p:normalViewPr>
  <p:slideViewPr>
    <p:cSldViewPr>
      <p:cViewPr varScale="1">
        <p:scale>
          <a:sx n="119" d="100"/>
          <a:sy n="119" d="100"/>
        </p:scale>
        <p:origin x="729" y="5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096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Redmond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8246309/python-what-type-is-flask-request-files-stream-supposed-to-be" TargetMode="External"/><Relationship Id="rId2" Type="http://schemas.openxmlformats.org/officeDocument/2006/relationships/image" Target="../media/image22.png&amp;ehk=uopp1w5YZiaNXTQs4C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wershell.org/summit/summit-onramp/onramp-scholarship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8246309/python-what-type-is-flask-request-files-stream-supposed-to-be" TargetMode="External"/><Relationship Id="rId2" Type="http://schemas.openxmlformats.org/officeDocument/2006/relationships/image" Target="../media/image22.png&amp;ehk=uopp1w5YZiaNXTQs4C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merLivingWill/TechMentor2018Redmon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cs typeface="+mn-cs"/>
              </a:rPr>
              <a:t>Will Anderson</a:t>
            </a:r>
            <a:endParaRPr lang="en-US" sz="2800" b="1" dirty="0">
              <a:solidFill>
                <a:schemeClr val="accent4">
                  <a:lumMod val="40000"/>
                  <a:lumOff val="60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Microsoft MVP/CEO</a:t>
            </a: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The DevOps Collective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Level: Advanced</a:t>
            </a: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effectLst/>
              </a:rPr>
              <a:t>T13 Conceptualizing Azure Resource Manager Templates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3FD5-F73F-4F19-BF2B-77AB0561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Naming Simple and Standard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3D6ABA-9A59-4A77-B63D-772CAD6893E8}"/>
              </a:ext>
            </a:extLst>
          </p:cNvPr>
          <p:cNvSpPr>
            <a:spLocks noGrp="1"/>
          </p:cNvSpPr>
          <p:nvPr/>
        </p:nvSpPr>
        <p:spPr>
          <a:xfrm>
            <a:off x="457200" y="1063626"/>
            <a:ext cx="7041874" cy="38735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Naming Limitations </a:t>
            </a:r>
            <a:r>
              <a:rPr lang="en-US" sz="3300" dirty="0"/>
              <a:t>– </a:t>
            </a:r>
          </a:p>
          <a:p>
            <a:pPr lvl="1"/>
            <a:r>
              <a:rPr lang="en-US" sz="2100" dirty="0"/>
              <a:t>Storage Groups – </a:t>
            </a:r>
          </a:p>
          <a:p>
            <a:pPr lvl="2"/>
            <a:r>
              <a:rPr lang="en-US" dirty="0"/>
              <a:t>Must be lowercase</a:t>
            </a:r>
          </a:p>
          <a:p>
            <a:pPr lvl="2"/>
            <a:r>
              <a:rPr lang="en-US" dirty="0"/>
              <a:t>Cannot contain hyphens</a:t>
            </a:r>
          </a:p>
          <a:p>
            <a:pPr lvl="2"/>
            <a:r>
              <a:rPr lang="en-US" dirty="0"/>
              <a:t>Cannot exceed 24 characters</a:t>
            </a:r>
          </a:p>
          <a:p>
            <a:pPr lvl="1"/>
            <a:r>
              <a:rPr lang="en-US" sz="2100" dirty="0"/>
              <a:t>Virtual Machines</a:t>
            </a:r>
          </a:p>
          <a:p>
            <a:pPr lvl="2"/>
            <a:r>
              <a:rPr lang="en-US" dirty="0"/>
              <a:t>Windows – cannot exceed 15 characters</a:t>
            </a:r>
          </a:p>
          <a:p>
            <a:pPr lvl="1"/>
            <a:r>
              <a:rPr lang="en-US" sz="2100" dirty="0"/>
              <a:t>Globally Unique Naming</a:t>
            </a:r>
          </a:p>
          <a:p>
            <a:pPr lvl="2"/>
            <a:r>
              <a:rPr lang="en-US" dirty="0"/>
              <a:t>Azure Storage</a:t>
            </a:r>
          </a:p>
          <a:p>
            <a:pPr lvl="2"/>
            <a:r>
              <a:rPr lang="en-US" dirty="0"/>
              <a:t>Web Apps</a:t>
            </a:r>
          </a:p>
          <a:p>
            <a:pPr lvl="2"/>
            <a:r>
              <a:rPr lang="en-US" dirty="0"/>
              <a:t>Azure Key Vault</a:t>
            </a:r>
          </a:p>
          <a:p>
            <a:pPr lvl="2"/>
            <a:r>
              <a:rPr lang="en-US" dirty="0" err="1"/>
              <a:t>Redis</a:t>
            </a:r>
            <a:r>
              <a:rPr lang="en-US" dirty="0"/>
              <a:t> Cache</a:t>
            </a:r>
          </a:p>
          <a:p>
            <a:pPr lvl="2"/>
            <a:r>
              <a:rPr lang="en-US" dirty="0"/>
              <a:t>Traffic Manager</a:t>
            </a:r>
          </a:p>
          <a:p>
            <a:pPr lvl="2"/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/>
              <a:t>https://docs.microsoft.com/en-us/azure/azure-resource-manager/resource-manager-template-best-practices</a:t>
            </a:r>
          </a:p>
        </p:txBody>
      </p:sp>
    </p:spTree>
    <p:extLst>
      <p:ext uri="{BB962C8B-B14F-4D97-AF65-F5344CB8AC3E}">
        <p14:creationId xmlns:p14="http://schemas.microsoft.com/office/powerpoint/2010/main" val="328997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63E8-1D2E-4468-A11B-DB76A9C3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Parameter File vs. Object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A8AD39-A918-45AF-9B83-C8309BE8CD60}"/>
              </a:ext>
            </a:extLst>
          </p:cNvPr>
          <p:cNvSpPr>
            <a:spLocks noGrp="1"/>
          </p:cNvSpPr>
          <p:nvPr/>
        </p:nvSpPr>
        <p:spPr>
          <a:xfrm>
            <a:off x="457200" y="1063625"/>
            <a:ext cx="6553200" cy="3717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Template Parameter Files</a:t>
            </a:r>
          </a:p>
          <a:p>
            <a:pPr lvl="1"/>
            <a:r>
              <a:rPr lang="en-US" sz="1800" dirty="0"/>
              <a:t>Good for Development Scenarios</a:t>
            </a:r>
          </a:p>
          <a:p>
            <a:pPr lvl="1"/>
            <a:r>
              <a:rPr lang="en-US" sz="1800" dirty="0"/>
              <a:t>Static Files</a:t>
            </a:r>
          </a:p>
          <a:p>
            <a:pPr lvl="1"/>
            <a:r>
              <a:rPr lang="en-US" sz="1800" dirty="0"/>
              <a:t>Must be Secured</a:t>
            </a:r>
          </a:p>
          <a:p>
            <a:pPr lvl="1"/>
            <a:r>
              <a:rPr lang="en-US" sz="1800" dirty="0"/>
              <a:t>Breaks Automation</a:t>
            </a:r>
          </a:p>
          <a:p>
            <a:pPr marL="0" indent="0">
              <a:buNone/>
            </a:pPr>
            <a:r>
              <a:rPr lang="en-US" sz="2000" dirty="0"/>
              <a:t>Template Parameter Objects</a:t>
            </a:r>
          </a:p>
          <a:p>
            <a:pPr lvl="1"/>
            <a:r>
              <a:rPr lang="en-US" sz="1800" dirty="0"/>
              <a:t>Good for Production Scenarios</a:t>
            </a:r>
          </a:p>
          <a:p>
            <a:pPr lvl="1"/>
            <a:r>
              <a:rPr lang="en-US" sz="1800" dirty="0"/>
              <a:t>Objects generated at Runtime</a:t>
            </a:r>
          </a:p>
          <a:p>
            <a:pPr lvl="1"/>
            <a:r>
              <a:rPr lang="en-US" sz="1800" dirty="0"/>
              <a:t>Security Lies in Automation (Azure Key Vault/Automation Accounts/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1012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09A2-F4D9-41E0-A45A-9E9DC89A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Nest Templates or Not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327DC9-F8E8-437F-A9A1-4AEE51BCF079}"/>
              </a:ext>
            </a:extLst>
          </p:cNvPr>
          <p:cNvSpPr>
            <a:spLocks noGrp="1"/>
          </p:cNvSpPr>
          <p:nvPr/>
        </p:nvSpPr>
        <p:spPr>
          <a:xfrm>
            <a:off x="457200" y="895351"/>
            <a:ext cx="6477000" cy="3809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Consider:</a:t>
            </a:r>
          </a:p>
          <a:p>
            <a:pPr marL="742950" lvl="1" indent="-285750"/>
            <a:r>
              <a:rPr lang="en-US" sz="1900" dirty="0"/>
              <a:t>ARM Templates define the goal state of your application.</a:t>
            </a:r>
          </a:p>
          <a:p>
            <a:pPr marL="1200150" lvl="2" indent="-285750"/>
            <a:r>
              <a:rPr lang="en-US" sz="1600" dirty="0"/>
              <a:t>It is a defining, declarative document.</a:t>
            </a:r>
          </a:p>
          <a:p>
            <a:pPr marL="1200150" lvl="2" indent="-285750"/>
            <a:r>
              <a:rPr lang="en-US" sz="1600" dirty="0"/>
              <a:t>It is potentially auditable.</a:t>
            </a:r>
          </a:p>
          <a:p>
            <a:pPr marL="742950" lvl="1" indent="-285750"/>
            <a:r>
              <a:rPr lang="en-US" sz="1800" dirty="0"/>
              <a:t>Different teams may want to be responsible for certain aspects (</a:t>
            </a:r>
            <a:r>
              <a:rPr lang="en-US" sz="1800" dirty="0" err="1"/>
              <a:t>eg</a:t>
            </a:r>
            <a:r>
              <a:rPr lang="en-US" sz="1800" dirty="0"/>
              <a:t> – Networking, Storage, Virtual Machines)</a:t>
            </a:r>
          </a:p>
          <a:p>
            <a:pPr marL="1200150" lvl="2" indent="-285750"/>
            <a:r>
              <a:rPr lang="en-US" sz="1600" dirty="0"/>
              <a:t>Changes made to linked templates can adversely affect your deployments.  Potentially breaking automated redeployment scenarios.</a:t>
            </a:r>
          </a:p>
          <a:p>
            <a:pPr marL="1200150" lvl="2" indent="-285750"/>
            <a:r>
              <a:rPr lang="en-US" sz="1600" dirty="0"/>
              <a:t>Instead, allow responsible teams to define the standards for creation of objects.</a:t>
            </a:r>
          </a:p>
        </p:txBody>
      </p:sp>
    </p:spTree>
    <p:extLst>
      <p:ext uri="{BB962C8B-B14F-4D97-AF65-F5344CB8AC3E}">
        <p14:creationId xmlns:p14="http://schemas.microsoft.com/office/powerpoint/2010/main" val="368355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3FB9-DFE0-413E-B819-E9FF4159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in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BCE91-7068-4F20-AE9C-0AF1DBC4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68033"/>
            <a:ext cx="3480352" cy="62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5E743-7A31-400D-8590-C13FF7D8E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51321"/>
            <a:ext cx="6522554" cy="245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4DC81-F663-45E6-9025-2A008DC3E29D}"/>
              </a:ext>
            </a:extLst>
          </p:cNvPr>
          <p:cNvSpPr txBox="1"/>
          <p:nvPr/>
        </p:nvSpPr>
        <p:spPr>
          <a:xfrm>
            <a:off x="1143000" y="895350"/>
            <a:ext cx="2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Don’t: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FADC0-DC96-4132-AA0F-D9556D08062A}"/>
              </a:ext>
            </a:extLst>
          </p:cNvPr>
          <p:cNvSpPr txBox="1"/>
          <p:nvPr/>
        </p:nvSpPr>
        <p:spPr>
          <a:xfrm>
            <a:off x="1143000" y="1951944"/>
            <a:ext cx="2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Do:</a:t>
            </a:r>
          </a:p>
        </p:txBody>
      </p:sp>
    </p:spTree>
    <p:extLst>
      <p:ext uri="{BB962C8B-B14F-4D97-AF65-F5344CB8AC3E}">
        <p14:creationId xmlns:p14="http://schemas.microsoft.com/office/powerpoint/2010/main" val="248608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AA-DBD4-40B1-82A5-0CD85ADD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apiVersion</a:t>
            </a:r>
            <a:r>
              <a:rPr lang="en-US" dirty="0"/>
              <a:t> as a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4869C-4417-4DE0-9B76-94706032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1" y="1149307"/>
            <a:ext cx="5380457" cy="28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1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0D53-5617-4D45-9C29-24388D2F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Wrong Expression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E851DB-333F-4E2E-BD10-2F01632E44BC}"/>
              </a:ext>
            </a:extLst>
          </p:cNvPr>
          <p:cNvSpPr>
            <a:spLocks noGrp="1"/>
          </p:cNvSpPr>
          <p:nvPr/>
        </p:nvSpPr>
        <p:spPr>
          <a:xfrm>
            <a:off x="461176" y="1063625"/>
            <a:ext cx="5476461" cy="3612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resourceId</a:t>
            </a:r>
            <a:r>
              <a:rPr lang="en-US" sz="2000" dirty="0"/>
              <a:t>() vs. </a:t>
            </a:r>
            <a:r>
              <a:rPr lang="en-US" sz="2000" dirty="0" err="1"/>
              <a:t>concat</a:t>
            </a:r>
            <a:r>
              <a:rPr lang="en-US" sz="2000" dirty="0"/>
              <a:t>()</a:t>
            </a:r>
          </a:p>
          <a:p>
            <a:pPr lvl="1"/>
            <a:r>
              <a:rPr lang="en-US" sz="1800" dirty="0" err="1"/>
              <a:t>resourceId</a:t>
            </a:r>
            <a:r>
              <a:rPr lang="en-US" sz="1800" dirty="0"/>
              <a:t> - Returns the unique identifier of a resource. You use this function when the resource name is ambiguous or not provisioned within the same template.</a:t>
            </a:r>
          </a:p>
          <a:p>
            <a:pPr lvl="1"/>
            <a:r>
              <a:rPr lang="en-US" sz="1800" dirty="0" err="1"/>
              <a:t>concat</a:t>
            </a:r>
            <a:r>
              <a:rPr lang="en-US" sz="1800" dirty="0"/>
              <a:t> - Combines multiple string values and returns the concatenated string, or combines multiple arrays and returns the concatenated array.</a:t>
            </a:r>
          </a:p>
        </p:txBody>
      </p:sp>
    </p:spTree>
    <p:extLst>
      <p:ext uri="{BB962C8B-B14F-4D97-AF65-F5344CB8AC3E}">
        <p14:creationId xmlns:p14="http://schemas.microsoft.com/office/powerpoint/2010/main" val="3620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429B-55FD-4DFF-BE17-8B50F0D7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Unnecessary Dependencies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4225B-DA8C-4157-ADE1-36A83F03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98" y="1504950"/>
            <a:ext cx="3584502" cy="2121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66ACCF-E3B0-4E20-B776-CD525464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504950"/>
            <a:ext cx="3511220" cy="2438400"/>
          </a:xfrm>
          <a:prstGeom prst="rect">
            <a:avLst/>
          </a:prstGeom>
        </p:spPr>
      </p:pic>
      <p:pic>
        <p:nvPicPr>
          <p:cNvPr id="6" name="Picture 2" descr="https://rlv.zcache.com/happy_heart_eyes_emoji_smiley_face_sticker-rd1c38e9ef395409d99d9efbd2eb87c9c_v9waf_8byvr_540.jpg">
            <a:extLst>
              <a:ext uri="{FF2B5EF4-FFF2-40B4-BE49-F238E27FC236}">
                <a16:creationId xmlns:a16="http://schemas.microsoft.com/office/drawing/2014/main" id="{A006C7E8-8C19-4C47-84FD-409826C9A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1834">
            <a:off x="4850752" y="2776163"/>
            <a:ext cx="1108009" cy="11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95717-3D9E-4454-9E51-52A076BAF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23" y="1463301"/>
            <a:ext cx="1043454" cy="1041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7EA3BB-4D73-4FF0-A072-E6859094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78" y="1470399"/>
            <a:ext cx="3670698" cy="2549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334BF-0D89-4ECC-BC5C-5D18FE8F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428750"/>
            <a:ext cx="715013" cy="7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44CA-18C7-4900-A3AD-9516A375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Scratch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EC20CE-CBE6-42F4-93B1-EBA3CC9AD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063625"/>
            <a:ext cx="4858578" cy="2422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dirty="0" err="1"/>
              <a:t>Quickstart</a:t>
            </a:r>
            <a:r>
              <a:rPr lang="en-US" sz="2000" dirty="0"/>
              <a:t> Gallery and Automation Script features as a Starting Point.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dirty="0" err="1"/>
              <a:t>Quickstart</a:t>
            </a:r>
            <a:r>
              <a:rPr lang="en-US" sz="2000" dirty="0"/>
              <a:t> Gallery and Automation Script features as production ready code.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A4F7EE-3F09-4F39-A746-931EF45877FF}"/>
              </a:ext>
            </a:extLst>
          </p:cNvPr>
          <p:cNvSpPr txBox="1">
            <a:spLocks/>
          </p:cNvSpPr>
          <p:nvPr/>
        </p:nvSpPr>
        <p:spPr>
          <a:xfrm>
            <a:off x="304801" y="3878519"/>
            <a:ext cx="7543800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Quickstart</a:t>
            </a:r>
            <a:r>
              <a:rPr lang="en-US" sz="2000" dirty="0"/>
              <a:t> Gallery templates often do not follow best practices.</a:t>
            </a:r>
          </a:p>
          <a:p>
            <a:pPr marL="0" indent="0">
              <a:buNone/>
            </a:pPr>
            <a:r>
              <a:rPr lang="en-US" sz="2000" dirty="0" err="1"/>
              <a:t>Quickstart</a:t>
            </a:r>
            <a:r>
              <a:rPr lang="en-US" sz="2000" dirty="0"/>
              <a:t> and Automation templates are almost never idempotent.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06521A1-C8B9-4387-BA13-FF08CEA2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19" y="971550"/>
            <a:ext cx="973658" cy="973658"/>
          </a:xfrm>
          <a:prstGeom prst="rect">
            <a:avLst/>
          </a:prstGeom>
        </p:spPr>
      </p:pic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DBAE36F-CD33-4677-957D-C3449D17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9" y="2359348"/>
            <a:ext cx="973658" cy="9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54E0-842D-4300-B494-27D2F4F9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Best Practices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92FA13-F1D9-435B-97B3-5453DDD3A768}"/>
              </a:ext>
            </a:extLst>
          </p:cNvPr>
          <p:cNvSpPr>
            <a:spLocks noGrp="1"/>
          </p:cNvSpPr>
          <p:nvPr/>
        </p:nvSpPr>
        <p:spPr>
          <a:xfrm>
            <a:off x="1051063" y="1063625"/>
            <a:ext cx="7041874" cy="356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Use Camel Case</a:t>
            </a:r>
          </a:p>
          <a:p>
            <a:pPr lvl="1"/>
            <a:r>
              <a:rPr lang="en-US" sz="1800" dirty="0" err="1"/>
              <a:t>apiVersion</a:t>
            </a:r>
            <a:r>
              <a:rPr lang="en-US" sz="1800" dirty="0"/>
              <a:t>, not</a:t>
            </a:r>
          </a:p>
          <a:p>
            <a:pPr lvl="1"/>
            <a:r>
              <a:rPr lang="en-US" sz="1800" dirty="0" err="1"/>
              <a:t>APIVersion</a:t>
            </a:r>
            <a:endParaRPr lang="en-US" sz="1800" dirty="0"/>
          </a:p>
          <a:p>
            <a:pPr marL="0" indent="0">
              <a:buNone/>
            </a:pPr>
            <a:r>
              <a:rPr lang="en-US" sz="2000" dirty="0"/>
              <a:t>Don’t specify location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 err="1"/>
              <a:t>resourceGroup</a:t>
            </a:r>
            <a:r>
              <a:rPr lang="en-US" sz="1800" dirty="0"/>
              <a:t>().location</a:t>
            </a:r>
          </a:p>
          <a:p>
            <a:pPr marL="0" indent="0">
              <a:buNone/>
            </a:pPr>
            <a:r>
              <a:rPr lang="en-US" sz="2000" dirty="0"/>
              <a:t>Tag resources:</a:t>
            </a:r>
          </a:p>
          <a:p>
            <a:pPr lvl="1"/>
            <a:r>
              <a:rPr lang="en-US" sz="1800" dirty="0"/>
              <a:t>Allow automation to create your tags on the fly.</a:t>
            </a:r>
          </a:p>
          <a:p>
            <a:pPr marL="0" indent="0">
              <a:buNone/>
            </a:pPr>
            <a:r>
              <a:rPr lang="en-US" sz="2000" dirty="0"/>
              <a:t>Use Outputs</a:t>
            </a:r>
          </a:p>
          <a:p>
            <a:pPr lvl="1"/>
            <a:r>
              <a:rPr lang="en-US" sz="1800" dirty="0"/>
              <a:t>Pass on information for additional automation tasks.</a:t>
            </a:r>
          </a:p>
          <a:p>
            <a:pPr lvl="1"/>
            <a:r>
              <a:rPr lang="en-US" sz="1800" dirty="0"/>
              <a:t>Send information to the end user (</a:t>
            </a:r>
            <a:r>
              <a:rPr lang="en-US" sz="1800" dirty="0" err="1"/>
              <a:t>publicIPs</a:t>
            </a:r>
            <a:r>
              <a:rPr lang="en-US" sz="1800" dirty="0"/>
              <a:t>, entry points, etc.)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3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B2FF-513D-490A-A53A-1E0A6369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71839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BB19-D5A7-4DEA-B354-F7BBA7F2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9438E-98E2-40C0-8155-AC5E554CE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>
            <a:noAutofit/>
          </a:bodyPr>
          <a:lstStyle/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2015-2018 Microsoft MVP – Cloud and Datacenter Management</a:t>
            </a:r>
          </a:p>
          <a:p>
            <a:pPr algn="r"/>
            <a:r>
              <a:rPr lang="en-US" sz="2000" dirty="0"/>
              <a:t>2015 Honorary Scripting Guy</a:t>
            </a:r>
          </a:p>
          <a:p>
            <a:pPr algn="r"/>
            <a:r>
              <a:rPr lang="en-US" sz="2000" dirty="0"/>
              <a:t>CEO – The DevOps Collective</a:t>
            </a:r>
          </a:p>
          <a:p>
            <a:pPr algn="r"/>
            <a:r>
              <a:rPr lang="en-US" sz="2000" dirty="0"/>
              <a:t>@</a:t>
            </a:r>
            <a:r>
              <a:rPr lang="en-US" sz="2000" dirty="0" err="1"/>
              <a:t>GamerLivingWill</a:t>
            </a:r>
            <a:r>
              <a:rPr lang="en-US" sz="2000" dirty="0"/>
              <a:t> for pretty much everything.</a:t>
            </a:r>
          </a:p>
        </p:txBody>
      </p:sp>
      <p:pic>
        <p:nvPicPr>
          <p:cNvPr id="1026" name="Picture 2" descr="https://techmentorevents.com/events/redmond-2018/Speakers/~/media/ECG/TechMentor/2018/Redmond/Speaker%20Photos/Anderson_Will.png">
            <a:extLst>
              <a:ext uri="{FF2B5EF4-FFF2-40B4-BE49-F238E27FC236}">
                <a16:creationId xmlns:a16="http://schemas.microsoft.com/office/drawing/2014/main" id="{25D860FC-F674-45A3-945E-B6562CBA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06375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760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B2FF-513D-490A-A53A-1E0A6369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CC9BE1-1387-4C90-ABD6-AA11E2CA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457200" y="1063625"/>
            <a:ext cx="3786811" cy="37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CABB88-AEC0-4691-97DA-5A3DD63BB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1261830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PowerShell and DevOps Global Summit 2019 – </a:t>
            </a:r>
          </a:p>
          <a:p>
            <a:r>
              <a:rPr lang="en-US" sz="1400" dirty="0"/>
              <a:t>https://powershell.org/summit</a:t>
            </a:r>
          </a:p>
          <a:p>
            <a:pPr marL="0" indent="0">
              <a:buNone/>
            </a:pPr>
            <a:r>
              <a:rPr lang="en-US" sz="1800" dirty="0"/>
              <a:t>DevOps Collective </a:t>
            </a:r>
            <a:r>
              <a:rPr lang="en-US" sz="1800" dirty="0" err="1"/>
              <a:t>OnRamp</a:t>
            </a:r>
            <a:r>
              <a:rPr lang="en-US" sz="1800" dirty="0"/>
              <a:t> Scholarship – </a:t>
            </a:r>
          </a:p>
          <a:p>
            <a:r>
              <a:rPr lang="en-US" sz="1400" dirty="0">
                <a:hlinkClick r:id="rId4"/>
              </a:rPr>
              <a:t>https://powershell.org/summit/summit-onramp/onramp-scholarship/</a:t>
            </a:r>
            <a:endParaRPr lang="en-US" sz="1400" dirty="0"/>
          </a:p>
          <a:p>
            <a:pPr marL="0" indent="0">
              <a:buNone/>
            </a:pPr>
            <a:r>
              <a:rPr lang="en-US" sz="1800" dirty="0"/>
              <a:t>Volunteer!</a:t>
            </a:r>
          </a:p>
          <a:p>
            <a:r>
              <a:rPr lang="en-US" sz="1400" dirty="0"/>
              <a:t>willa@powershell.org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274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B2FF-513D-490A-A53A-1E0A6369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CC9BE1-1387-4C90-ABD6-AA11E2CA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457200" y="1063625"/>
            <a:ext cx="3786811" cy="37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CABB88-AEC0-4691-97DA-5A3DD63BB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1261830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Code and Slides – </a:t>
            </a:r>
          </a:p>
          <a:p>
            <a:r>
              <a:rPr lang="en-US" sz="1200" dirty="0">
                <a:hlinkClick r:id="rId4"/>
              </a:rPr>
              <a:t>https://github.com/GamerLivingWill/TechMentor2018Redmond</a:t>
            </a:r>
            <a:endParaRPr lang="en-US" sz="1200" dirty="0"/>
          </a:p>
          <a:p>
            <a:r>
              <a:rPr lang="en-US" sz="1800" dirty="0"/>
              <a:t>Twitter – </a:t>
            </a:r>
          </a:p>
          <a:p>
            <a:r>
              <a:rPr lang="en-US" sz="1400" dirty="0"/>
              <a:t>@</a:t>
            </a:r>
            <a:r>
              <a:rPr lang="en-US" sz="1400" dirty="0" err="1"/>
              <a:t>GamerLivingWill</a:t>
            </a:r>
            <a:endParaRPr lang="en-US" sz="1400" dirty="0"/>
          </a:p>
          <a:p>
            <a:pPr marL="0" indent="0">
              <a:buNone/>
            </a:pPr>
            <a:r>
              <a:rPr lang="en-US" sz="1800" dirty="0"/>
              <a:t>LinkedIn – </a:t>
            </a:r>
          </a:p>
          <a:p>
            <a:r>
              <a:rPr lang="en-US" sz="1400" dirty="0"/>
              <a:t>https://www.linkedin.com/in/gamerlivingwill/</a:t>
            </a:r>
          </a:p>
        </p:txBody>
      </p:sp>
    </p:spTree>
    <p:extLst>
      <p:ext uri="{BB962C8B-B14F-4D97-AF65-F5344CB8AC3E}">
        <p14:creationId xmlns:p14="http://schemas.microsoft.com/office/powerpoint/2010/main" val="13599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Azure RM Vision</a:t>
            </a:r>
            <a:endParaRPr lang="en-US" b="1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ED4B911-75C1-4B9F-A528-70D85EA0A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48551"/>
            <a:ext cx="6677967" cy="17314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0" dirty="0"/>
              <a:t>* As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175FB-58F8-4F2D-8F64-23BC1F6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37" y="2784945"/>
            <a:ext cx="1139631" cy="1032172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8F525650-6508-44E5-9109-DF83F78C2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01" y="2780042"/>
            <a:ext cx="1032172" cy="1032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87956-4099-4AB1-8A93-D3612E291E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14" y="2780042"/>
            <a:ext cx="1032172" cy="103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94EC7-BA46-4497-A29D-90A23CF000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09" y="2780042"/>
            <a:ext cx="950577" cy="1032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343AD-D32C-43DD-B35B-CF729F02276A}"/>
              </a:ext>
            </a:extLst>
          </p:cNvPr>
          <p:cNvSpPr txBox="1"/>
          <p:nvPr/>
        </p:nvSpPr>
        <p:spPr>
          <a:xfrm>
            <a:off x="701899" y="3812214"/>
            <a:ext cx="147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9A156-CA16-4DDD-81F1-8D007C6FC753}"/>
              </a:ext>
            </a:extLst>
          </p:cNvPr>
          <p:cNvSpPr txBox="1"/>
          <p:nvPr/>
        </p:nvSpPr>
        <p:spPr>
          <a:xfrm>
            <a:off x="2737815" y="3817117"/>
            <a:ext cx="14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DFF9-7DF9-4413-87A5-65D199C6793B}"/>
              </a:ext>
            </a:extLst>
          </p:cNvPr>
          <p:cNvSpPr txBox="1"/>
          <p:nvPr/>
        </p:nvSpPr>
        <p:spPr>
          <a:xfrm>
            <a:off x="4838410" y="3812214"/>
            <a:ext cx="13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72987-002F-4584-9942-3B926766F5BF}"/>
              </a:ext>
            </a:extLst>
          </p:cNvPr>
          <p:cNvSpPr txBox="1"/>
          <p:nvPr/>
        </p:nvSpPr>
        <p:spPr>
          <a:xfrm>
            <a:off x="6970577" y="3812214"/>
            <a:ext cx="73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C49E-A2B2-4F80-96C1-0BFB88F8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Templates?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21FEF-52B4-4CB2-9F4E-DC794F66AB3B}"/>
              </a:ext>
            </a:extLst>
          </p:cNvPr>
          <p:cNvSpPr txBox="1">
            <a:spLocks/>
          </p:cNvSpPr>
          <p:nvPr/>
        </p:nvSpPr>
        <p:spPr>
          <a:xfrm>
            <a:off x="609600" y="1067748"/>
            <a:ext cx="5925379" cy="300800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Templates combine the benefits of the underlying Azure Resource Manager with the adaptability and readability of JavaScript Object Notation (JSON).   Allowing you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Deploy topologies and their workloads consistently.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Manage all your resources in an application together using resource groups.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Apply role-based access control (RBAC) to grant appropriate access to users, groups, and services.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Use tagging associations to streamline tasks such as billing rollups.</a:t>
            </a:r>
          </a:p>
        </p:txBody>
      </p:sp>
    </p:spTree>
    <p:extLst>
      <p:ext uri="{BB962C8B-B14F-4D97-AF65-F5344CB8AC3E}">
        <p14:creationId xmlns:p14="http://schemas.microsoft.com/office/powerpoint/2010/main" val="49722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6EC3-D9A1-4510-BF78-70B4E960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Idempotently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34602-669D-48A1-8BF5-4315FEBC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8" y="1063625"/>
            <a:ext cx="4871623" cy="1438176"/>
          </a:xfrm>
          <a:prstGeom prst="rect">
            <a:avLst/>
          </a:prstGeom>
        </p:spPr>
      </p:pic>
      <p:pic>
        <p:nvPicPr>
          <p:cNvPr id="5" name="Picture 2" descr="http://vignette4.wikia.nocookie.net/happypasta/images/6/6c/Anime-kittens-cats-praying-496315.jpg/revision/latest?cb=20130914024839">
            <a:extLst>
              <a:ext uri="{FF2B5EF4-FFF2-40B4-BE49-F238E27FC236}">
                <a16:creationId xmlns:a16="http://schemas.microsoft.com/office/drawing/2014/main" id="{95A6AC0A-24F8-4FA5-BE92-80A76B4CE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"/>
          <a:stretch/>
        </p:blipFill>
        <p:spPr bwMode="auto">
          <a:xfrm>
            <a:off x="556319" y="2744215"/>
            <a:ext cx="1995490" cy="172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smithmeadows.com/wp-content/uploads/2012/10/Cattle.jpg">
            <a:extLst>
              <a:ext uri="{FF2B5EF4-FFF2-40B4-BE49-F238E27FC236}">
                <a16:creationId xmlns:a16="http://schemas.microsoft.com/office/drawing/2014/main" id="{718FA486-3425-4196-99E5-8B5A72FCA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0" t="20579" r="15584" b="32174"/>
          <a:stretch/>
        </p:blipFill>
        <p:spPr bwMode="auto">
          <a:xfrm>
            <a:off x="2993534" y="2735197"/>
            <a:ext cx="2006232" cy="173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D4D28-09AE-4D28-B740-05761016E496}"/>
              </a:ext>
            </a:extLst>
          </p:cNvPr>
          <p:cNvSpPr txBox="1"/>
          <p:nvPr/>
        </p:nvSpPr>
        <p:spPr>
          <a:xfrm>
            <a:off x="1255889" y="4451732"/>
            <a:ext cx="5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B0121-5612-4C14-90BB-B254351D385C}"/>
              </a:ext>
            </a:extLst>
          </p:cNvPr>
          <p:cNvSpPr txBox="1"/>
          <p:nvPr/>
        </p:nvSpPr>
        <p:spPr>
          <a:xfrm>
            <a:off x="3621515" y="4451732"/>
            <a:ext cx="75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264241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47EC-8295-4BD0-80E3-C1452668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Imperatively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19D0A2-74CE-48BB-A9EA-2949B0CF6D9C}"/>
              </a:ext>
            </a:extLst>
          </p:cNvPr>
          <p:cNvSpPr/>
          <p:nvPr/>
        </p:nvSpPr>
        <p:spPr>
          <a:xfrm>
            <a:off x="457200" y="1063625"/>
            <a:ext cx="71644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ARM templates describe the goal state of an application, and the sequence in which that state can be realized.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6A7EC-7A02-4C15-A85E-96DED64B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920875"/>
            <a:ext cx="3423828" cy="30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6582-D825-4E86-ABB8-9BEC3C05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vs. Decisions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437FC-087C-4094-8376-4AF7A835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5893"/>
            <a:ext cx="6700299" cy="2727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Parameters – </a:t>
            </a:r>
          </a:p>
          <a:p>
            <a:pPr lvl="1"/>
            <a:r>
              <a:rPr lang="en-US" sz="1800" dirty="0"/>
              <a:t>Choices that you give your end users.</a:t>
            </a:r>
          </a:p>
          <a:p>
            <a:pPr marL="0" indent="0">
              <a:buNone/>
            </a:pPr>
            <a:r>
              <a:rPr lang="en-US" sz="2000" dirty="0"/>
              <a:t>Variables – </a:t>
            </a:r>
          </a:p>
          <a:p>
            <a:pPr lvl="1"/>
            <a:r>
              <a:rPr lang="en-US" sz="1800" dirty="0"/>
              <a:t>Decisions that you make based on your users’ inputs</a:t>
            </a:r>
          </a:p>
        </p:txBody>
      </p:sp>
    </p:spTree>
    <p:extLst>
      <p:ext uri="{BB962C8B-B14F-4D97-AF65-F5344CB8AC3E}">
        <p14:creationId xmlns:p14="http://schemas.microsoft.com/office/powerpoint/2010/main" val="186361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826E-0D33-4997-82E7-BC331B06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vs. Decisions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8FC682-7546-4AAF-BB6B-227BD6CF13E3}"/>
              </a:ext>
            </a:extLst>
          </p:cNvPr>
          <p:cNvSpPr>
            <a:spLocks noGrp="1"/>
          </p:cNvSpPr>
          <p:nvPr/>
        </p:nvSpPr>
        <p:spPr>
          <a:xfrm>
            <a:off x="457200" y="1063625"/>
            <a:ext cx="7086599" cy="2964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Parameters – </a:t>
            </a:r>
          </a:p>
          <a:p>
            <a:pPr lvl="1"/>
            <a:r>
              <a:rPr lang="en-US" dirty="0"/>
              <a:t>Where do they want the environment to be located?</a:t>
            </a:r>
          </a:p>
          <a:p>
            <a:pPr lvl="1"/>
            <a:r>
              <a:rPr lang="en-US" dirty="0"/>
              <a:t>Is the environment for DEV?  QA?  UAT?  PROD?</a:t>
            </a:r>
          </a:p>
          <a:p>
            <a:pPr marL="0" indent="0">
              <a:buNone/>
            </a:pPr>
            <a:r>
              <a:rPr lang="en-US" dirty="0"/>
              <a:t>Variables</a:t>
            </a:r>
          </a:p>
          <a:p>
            <a:pPr lvl="1"/>
            <a:r>
              <a:rPr lang="en-US" dirty="0"/>
              <a:t>Naming convention</a:t>
            </a:r>
          </a:p>
          <a:p>
            <a:pPr lvl="1"/>
            <a:r>
              <a:rPr lang="en-US" dirty="0"/>
              <a:t>Size and number of virtual machines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configurations</a:t>
            </a:r>
          </a:p>
          <a:p>
            <a:pPr lvl="1"/>
            <a:r>
              <a:rPr lang="en-US" dirty="0"/>
              <a:t>Applied configurations</a:t>
            </a:r>
          </a:p>
          <a:p>
            <a:pPr marL="0" indent="0">
              <a:buNone/>
            </a:pPr>
            <a:r>
              <a:rPr lang="en-US" dirty="0"/>
              <a:t>Automation</a:t>
            </a:r>
          </a:p>
          <a:p>
            <a:pPr lvl="1"/>
            <a:r>
              <a:rPr lang="en-US" dirty="0"/>
              <a:t>Use Azure </a:t>
            </a:r>
            <a:r>
              <a:rPr lang="en-US" dirty="0" err="1"/>
              <a:t>KeyVault</a:t>
            </a:r>
            <a:r>
              <a:rPr lang="en-US" dirty="0"/>
              <a:t>/Automation Account Credentials to secure and implement user account names and passwords.</a:t>
            </a:r>
          </a:p>
          <a:p>
            <a:pPr lvl="1"/>
            <a:r>
              <a:rPr lang="en-US" dirty="0"/>
              <a:t>Use Azure Desired State Configuration to implement application configs.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BDFE-A5F0-42C4-B920-4BAF2EA3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Decisions with Complex Variable Constructs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3992F-E059-44C6-BB0C-AB003F7E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04950"/>
            <a:ext cx="5550348" cy="29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305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644</Words>
  <Application>Microsoft Office PowerPoint</Application>
  <PresentationFormat>On-screen Show (16:9)</PresentationFormat>
  <Paragraphs>127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Custom Design</vt:lpstr>
      <vt:lpstr>PowerPoint Presentation</vt:lpstr>
      <vt:lpstr>About Me</vt:lpstr>
      <vt:lpstr>The Azure RM Vision</vt:lpstr>
      <vt:lpstr>Why Templates?</vt:lpstr>
      <vt:lpstr>Think Idempotently </vt:lpstr>
      <vt:lpstr>Think Imperatively</vt:lpstr>
      <vt:lpstr>Choices vs. Decisions</vt:lpstr>
      <vt:lpstr>Choices vs. Decisions</vt:lpstr>
      <vt:lpstr>Decisions with Complex Variable Constructs</vt:lpstr>
      <vt:lpstr>Keep Naming Simple and Standard</vt:lpstr>
      <vt:lpstr>Template Parameter File vs. Object</vt:lpstr>
      <vt:lpstr>To Nest Templates or Not</vt:lpstr>
      <vt:lpstr>Secrets in Source</vt:lpstr>
      <vt:lpstr>apiVersion as a Variable</vt:lpstr>
      <vt:lpstr>Using the Wrong Expression</vt:lpstr>
      <vt:lpstr>Unnecessary Dependencies</vt:lpstr>
      <vt:lpstr>Starting From Scratch</vt:lpstr>
      <vt:lpstr>Authoring Best Practices</vt:lpstr>
      <vt:lpstr>Demo Time!</vt:lpstr>
      <vt:lpstr>Thank You!</vt:lpstr>
      <vt:lpstr>Supplementary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2018-07-26T13:03:48Z</dcterms:modified>
</cp:coreProperties>
</file>